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57" r:id="rId3"/>
    <p:sldId id="274" r:id="rId4"/>
    <p:sldId id="266" r:id="rId5"/>
    <p:sldId id="258" r:id="rId6"/>
    <p:sldId id="259" r:id="rId7"/>
    <p:sldId id="267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65" r:id="rId21"/>
    <p:sldId id="276" r:id="rId22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4A9"/>
    <a:srgbClr val="42AE85"/>
    <a:srgbClr val="36B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C213C-2CEF-47EA-9ADF-44F5D78B5F3F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81E22-2E6C-41A9-AE2F-B288971DB33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06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1E22-2E6C-41A9-AE2F-B288971DB33F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0832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41730D8-6C1D-4042-98E9-41891CF2F76E}" type="datetimeFigureOut">
              <a:rPr lang="lt-LT" smtClean="0"/>
              <a:t>2017.05.13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551A84-D7D3-41A4-A23D-19294E49D1C0}" type="slidenum">
              <a:rPr lang="lt-LT" smtClean="0"/>
              <a:t>‹#›</a:t>
            </a:fld>
            <a:endParaRPr lang="lt-L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istai.lt/" TargetMode="External"/><Relationship Id="rId7" Type="http://schemas.openxmlformats.org/officeDocument/2006/relationships/slide" Target="slide3.xml"/><Relationship Id="rId2" Type="http://schemas.openxmlformats.org/officeDocument/2006/relationships/hyperlink" Target="http://sveikata.tv3.lt/subkategorija/naturali-medicina/vaistazoles-ir-naturalus-vaista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vi.lt/2011/01/21/mintys-apie-sveikata/" TargetMode="External"/><Relationship Id="rId5" Type="http://schemas.openxmlformats.org/officeDocument/2006/relationships/hyperlink" Target="http://priekavos.lt/vaistu-poveikis-organizmui/" TargetMode="External"/><Relationship Id="rId4" Type="http://schemas.openxmlformats.org/officeDocument/2006/relationships/hyperlink" Target="http://sveikas.l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20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777318" cy="1731982"/>
          </a:xfrm>
        </p:spPr>
        <p:txBody>
          <a:bodyPr/>
          <a:lstStyle/>
          <a:p>
            <a:r>
              <a:rPr lang="lt-LT" dirty="0" smtClean="0"/>
              <a:t>Vaistai 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31640" y="1916832"/>
            <a:ext cx="6400800" cy="1752600"/>
          </a:xfrm>
        </p:spPr>
        <p:txBody>
          <a:bodyPr/>
          <a:lstStyle/>
          <a:p>
            <a:r>
              <a:rPr lang="lt-LT" dirty="0" smtClean="0"/>
              <a:t>Darbą atliko: Evelina Žėglytė</a:t>
            </a:r>
          </a:p>
          <a:p>
            <a:r>
              <a:rPr lang="lt-LT" dirty="0" smtClean="0"/>
              <a:t>Aštriosios Kirsnos mokykla</a:t>
            </a:r>
          </a:p>
          <a:p>
            <a:r>
              <a:rPr lang="lt-LT" dirty="0" smtClean="0"/>
              <a:t>2017-05-19</a:t>
            </a:r>
            <a:endParaRPr lang="lt-L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691"/>
            <a:ext cx="3516125" cy="3224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73060"/>
            <a:ext cx="3384375" cy="3155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4" action="ppaction://hlinksldjump" highlightClick="1"/>
          </p:cNvPr>
          <p:cNvSpPr/>
          <p:nvPr/>
        </p:nvSpPr>
        <p:spPr>
          <a:xfrm>
            <a:off x="8291399" y="6086012"/>
            <a:ext cx="360040" cy="5429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Veiksmo mygtukas: pirmyn arba paskesnis 7">
            <a:hlinkClick r:id="" action="ppaction://hlinkshowjump?jump=nextslide" highlightClick="1"/>
          </p:cNvPr>
          <p:cNvSpPr/>
          <p:nvPr/>
        </p:nvSpPr>
        <p:spPr>
          <a:xfrm>
            <a:off x="8671583" y="6119944"/>
            <a:ext cx="288032" cy="4750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1972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Galvos skausmas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683568" y="2174548"/>
            <a:ext cx="3803904" cy="3877056"/>
          </a:xfrm>
        </p:spPr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Sintetiniai vaistai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Ibuprom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Nurofen 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Aspirin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Natūralūs vaistai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Vaistinis skaistenis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Kadagių uogos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Šaukštis</a:t>
            </a:r>
          </a:p>
          <a:p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36950"/>
            <a:ext cx="1809233" cy="187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36983"/>
            <a:ext cx="1597149" cy="165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67779"/>
            <a:ext cx="1854546" cy="185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42" y="3127305"/>
            <a:ext cx="1780658" cy="1335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06" y="4588183"/>
            <a:ext cx="1780482" cy="140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36006"/>
            <a:ext cx="2277829" cy="170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iksmo mygtukas: namai 4">
            <a:hlinkClick r:id="rId8" action="ppaction://hlinksldjump" highlightClick="1"/>
          </p:cNvPr>
          <p:cNvSpPr/>
          <p:nvPr/>
        </p:nvSpPr>
        <p:spPr>
          <a:xfrm>
            <a:off x="7986796" y="6320292"/>
            <a:ext cx="550517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537313" y="6320292"/>
            <a:ext cx="355167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7596336" y="6320293"/>
            <a:ext cx="424949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7077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Nemiga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4860032" y="1937852"/>
            <a:ext cx="3803904" cy="3877056"/>
          </a:xfrm>
        </p:spPr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Natūralūs vaistai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Paprastasis apynys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Tikroji levanda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Vaistinis valerijonas</a:t>
            </a:r>
          </a:p>
          <a:p>
            <a:endParaRPr lang="lt-LT" dirty="0">
              <a:solidFill>
                <a:srgbClr val="3CB4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>
          <a:xfrm>
            <a:off x="827584" y="1940409"/>
            <a:ext cx="3803904" cy="3877056"/>
          </a:xfrm>
        </p:spPr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Sintetiniai vaistai</a:t>
            </a:r>
          </a:p>
          <a:p>
            <a:r>
              <a:rPr lang="lt-LT" b="1" dirty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Hypnogen</a:t>
            </a:r>
          </a:p>
          <a:p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Stilnox</a:t>
            </a:r>
          </a:p>
          <a:p>
            <a:r>
              <a:rPr lang="lt-LT" dirty="0">
                <a:solidFill>
                  <a:schemeClr val="tx1"/>
                </a:solidFill>
              </a:rPr>
              <a:t>Lexotanil </a:t>
            </a:r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b="1" dirty="0">
              <a:solidFill>
                <a:srgbClr val="3CB4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029" y="2629005"/>
            <a:ext cx="1672186" cy="1229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36" y="4094566"/>
            <a:ext cx="2228879" cy="124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5" y="3790675"/>
            <a:ext cx="1723745" cy="1723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5" y="3701570"/>
            <a:ext cx="2165978" cy="1478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775" y="4913279"/>
            <a:ext cx="1457139" cy="194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93" y="3713611"/>
            <a:ext cx="2213279" cy="1270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iksmo mygtukas: namai 4">
            <a:hlinkClick r:id="rId8" action="ppaction://hlinksldjump" highlightClick="1"/>
          </p:cNvPr>
          <p:cNvSpPr/>
          <p:nvPr/>
        </p:nvSpPr>
        <p:spPr>
          <a:xfrm>
            <a:off x="8388424" y="6314733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820472" y="6314733"/>
            <a:ext cx="32352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8028384" y="6314733"/>
            <a:ext cx="360040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715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Sąnarių skausmas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3"/>
          </p:nvPr>
        </p:nvSpPr>
        <p:spPr>
          <a:xfrm>
            <a:off x="663359" y="1818522"/>
            <a:ext cx="3803904" cy="3877056"/>
          </a:xfrm>
        </p:spPr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Sintetiniai vaistai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Finalgon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Diclac</a:t>
            </a:r>
          </a:p>
          <a:p>
            <a:r>
              <a:rPr lang="lt-LT" dirty="0">
                <a:solidFill>
                  <a:schemeClr val="tx1"/>
                </a:solidFill>
              </a:rPr>
              <a:t>GOOL  </a:t>
            </a:r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b="1" dirty="0" smtClean="0">
              <a:solidFill>
                <a:srgbClr val="3CB4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4"/>
          </p:nvPr>
        </p:nvSpPr>
        <p:spPr>
          <a:xfrm>
            <a:off x="4632895" y="1777362"/>
            <a:ext cx="3803904" cy="3877056"/>
          </a:xfrm>
        </p:spPr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Natūralūs vaistai </a:t>
            </a:r>
          </a:p>
          <a:p>
            <a:r>
              <a:rPr lang="lt-LT" b="1" dirty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Paprastasis  uosis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 Kalninė arnika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Vaistinė taukė</a:t>
            </a: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37" y="3510734"/>
            <a:ext cx="2496647" cy="155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60" y="3510734"/>
            <a:ext cx="1440160" cy="192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66287"/>
            <a:ext cx="2998837" cy="1682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28" y="2300800"/>
            <a:ext cx="2002532" cy="2002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9" y="3667571"/>
            <a:ext cx="2029197" cy="2099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28" y="4289688"/>
            <a:ext cx="2045706" cy="211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eiksmo mygtukas: namai 5">
            <a:hlinkClick r:id="rId8" action="ppaction://hlinksldjump" highlightClick="1"/>
          </p:cNvPr>
          <p:cNvSpPr/>
          <p:nvPr/>
        </p:nvSpPr>
        <p:spPr>
          <a:xfrm>
            <a:off x="8204762" y="6197514"/>
            <a:ext cx="504056" cy="4168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Veiksmo mygtukas: pirmyn arba paskesnis 2">
            <a:hlinkClick r:id="" action="ppaction://hlinkshowjump?jump=nextslide" highlightClick="1"/>
          </p:cNvPr>
          <p:cNvSpPr/>
          <p:nvPr/>
        </p:nvSpPr>
        <p:spPr>
          <a:xfrm>
            <a:off x="8708818" y="6197514"/>
            <a:ext cx="327678" cy="4168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7884368" y="6197514"/>
            <a:ext cx="320394" cy="4168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68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Peršalimas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Sintetiniai vaistai</a:t>
            </a:r>
          </a:p>
          <a:p>
            <a:r>
              <a:rPr lang="lt-LT" dirty="0">
                <a:solidFill>
                  <a:schemeClr val="tx1"/>
                </a:solidFill>
              </a:rPr>
              <a:t>COLDREX </a:t>
            </a:r>
            <a:r>
              <a:rPr lang="lt-LT" dirty="0" smtClean="0">
                <a:solidFill>
                  <a:schemeClr val="tx1"/>
                </a:solidFill>
              </a:rPr>
              <a:t>HOTREM</a:t>
            </a:r>
          </a:p>
          <a:p>
            <a:r>
              <a:rPr lang="lt-LT" dirty="0">
                <a:solidFill>
                  <a:schemeClr val="tx1"/>
                </a:solidFill>
              </a:rPr>
              <a:t> THERAFLU NT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>
                <a:solidFill>
                  <a:schemeClr val="tx1"/>
                </a:solidFill>
              </a:rPr>
              <a:t>ACC</a:t>
            </a:r>
            <a:endParaRPr lang="lt-LT" dirty="0" smtClean="0">
              <a:solidFill>
                <a:schemeClr val="tx1"/>
              </a:solidFill>
            </a:endParaRP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  <a:p>
            <a:endParaRPr lang="lt-LT" b="1" dirty="0" smtClean="0">
              <a:solidFill>
                <a:srgbClr val="3CB4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</a:rPr>
              <a:t>Natūralūs vaistai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Vaistinis čiobrelis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Pelargonija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Medus</a:t>
            </a: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lt-LT" dirty="0">
              <a:solidFill>
                <a:srgbClr val="3CB4A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60439"/>
            <a:ext cx="1568044" cy="1319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18" y="4898905"/>
            <a:ext cx="2033977" cy="171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1969"/>
            <a:ext cx="1749574" cy="174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05709"/>
            <a:ext cx="1749633" cy="1159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85332"/>
            <a:ext cx="1838868" cy="122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04854"/>
            <a:ext cx="2109975" cy="140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iksmo mygtukas: namai 4">
            <a:hlinkClick r:id="rId8" action="ppaction://hlinksldjump" highlightClick="1"/>
          </p:cNvPr>
          <p:cNvSpPr/>
          <p:nvPr/>
        </p:nvSpPr>
        <p:spPr>
          <a:xfrm>
            <a:off x="8265547" y="6381328"/>
            <a:ext cx="360342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625889" y="6381328"/>
            <a:ext cx="36034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7931243" y="6381328"/>
            <a:ext cx="33430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8366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Žaizdos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Sintetiniai vaistai</a:t>
            </a:r>
          </a:p>
          <a:p>
            <a:r>
              <a:rPr lang="lt-LT" dirty="0"/>
              <a:t>Bepanthen </a:t>
            </a:r>
            <a:r>
              <a:rPr lang="lt-LT" dirty="0" smtClean="0"/>
              <a:t>plus</a:t>
            </a:r>
          </a:p>
          <a:p>
            <a:r>
              <a:rPr lang="lt-LT" dirty="0" smtClean="0"/>
              <a:t>Dexpanthenol-ratiopharm</a:t>
            </a:r>
          </a:p>
          <a:p>
            <a:r>
              <a:rPr lang="lt-LT" dirty="0"/>
              <a:t>Panthenol Spray 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3CB4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Natūralus vaistai</a:t>
            </a:r>
          </a:p>
          <a:p>
            <a:r>
              <a:rPr lang="lt-LT" dirty="0" smtClean="0"/>
              <a:t>Paprastoji kraujažolė</a:t>
            </a:r>
          </a:p>
          <a:p>
            <a:r>
              <a:rPr lang="lt-LT" dirty="0" smtClean="0"/>
              <a:t>Paprastoji rykštenė</a:t>
            </a:r>
          </a:p>
          <a:p>
            <a:r>
              <a:rPr lang="lt-LT" dirty="0" smtClean="0"/>
              <a:t>Vaistinė medetka</a:t>
            </a:r>
          </a:p>
          <a:p>
            <a:endParaRPr lang="lt-LT" dirty="0" smtClean="0"/>
          </a:p>
          <a:p>
            <a:endParaRPr lang="lt-L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44" y="3700930"/>
            <a:ext cx="1512891" cy="196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37111"/>
            <a:ext cx="2601468" cy="1118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3" y="5662894"/>
            <a:ext cx="2957686" cy="112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21499"/>
            <a:ext cx="1728192" cy="131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9691"/>
            <a:ext cx="1328936" cy="1973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43" y="5081274"/>
            <a:ext cx="1889798" cy="141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iksmo mygtukas: namai 4">
            <a:hlinkClick r:id="rId8" action="ppaction://hlinksldjump" highlightClick="1"/>
          </p:cNvPr>
          <p:cNvSpPr/>
          <p:nvPr/>
        </p:nvSpPr>
        <p:spPr>
          <a:xfrm>
            <a:off x="8469413" y="6263113"/>
            <a:ext cx="360040" cy="4673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829453" y="6263113"/>
            <a:ext cx="314547" cy="46736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8244408" y="6263113"/>
            <a:ext cx="225005" cy="46736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5555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1800" dirty="0"/>
              <a:t>Naujausi statistiniai duomenys rodo, kad vaistų vartojimas lemia net iki 40 % visų mirčių. Specialistų teigimu, greičiau mirštama ne nuo ligos, bet nuo medikamentų šalutinio </a:t>
            </a:r>
            <a:r>
              <a:rPr lang="lt-LT" sz="1800" dirty="0" smtClean="0"/>
              <a:t>poveikio. Tad </a:t>
            </a:r>
            <a:r>
              <a:rPr lang="lt-LT" sz="1800" dirty="0"/>
              <a:t>koks iš tiesų vaistų poveikis žmogaus organizmui?</a:t>
            </a:r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Vaistų poveikis organizmui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35435"/>
            <a:ext cx="662473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eiksmo mygtukas: namai 5">
            <a:hlinkClick r:id="rId3" action="ppaction://hlinksldjump" highlightClick="1"/>
          </p:cNvPr>
          <p:cNvSpPr/>
          <p:nvPr/>
        </p:nvSpPr>
        <p:spPr>
          <a:xfrm>
            <a:off x="8388424" y="6212191"/>
            <a:ext cx="432048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Veiksmo mygtukas: pirmyn arba paskesnis 2">
            <a:hlinkClick r:id="" action="ppaction://hlinkshowjump?jump=nextslide" highlightClick="1"/>
          </p:cNvPr>
          <p:cNvSpPr/>
          <p:nvPr/>
        </p:nvSpPr>
        <p:spPr>
          <a:xfrm>
            <a:off x="8820472" y="6212191"/>
            <a:ext cx="3235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Veiksmo mygtukas: atgal arba ankstesnis 3">
            <a:hlinkClick r:id="" action="ppaction://hlinkshowjump?jump=previousslide" highlightClick="1"/>
          </p:cNvPr>
          <p:cNvSpPr/>
          <p:nvPr/>
        </p:nvSpPr>
        <p:spPr>
          <a:xfrm>
            <a:off x="8100392" y="6212191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9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urinio vietos rezervavimo ženklas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1800" dirty="0" smtClean="0"/>
              <a:t>Vaistų šalutinis poveikis organizmui – gana individualus dalykas, tačiau žmogui vartojant keletą preparatų vienu metu, šalutinių reakcijų tikimybė yra kur kas didesnė. Vieni vaistai gali sustiprinti kitų poveikį, kiti – </a:t>
            </a:r>
            <a:r>
              <a:rPr lang="lt-LT" sz="1800" dirty="0"/>
              <a:t>slopinti. Remiantis tyrimais, šalutinis vaistų poveikis moterims pasireiškia 1,5 karto dažniau negu vyrams. </a:t>
            </a:r>
          </a:p>
        </p:txBody>
      </p:sp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Neteisingas vaistų vartojimas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688" y="3759106"/>
            <a:ext cx="4468479" cy="2972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057128" cy="3057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Veiksmo mygtukas: namai 6">
            <a:hlinkClick r:id="rId4" action="ppaction://hlinksldjump" highlightClick="1"/>
          </p:cNvPr>
          <p:cNvSpPr/>
          <p:nvPr/>
        </p:nvSpPr>
        <p:spPr>
          <a:xfrm>
            <a:off x="8316583" y="6281900"/>
            <a:ext cx="486335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Veiksmo mygtukas: pirmyn arba paskesnis 1">
            <a:hlinkClick r:id="" action="ppaction://hlinkshowjump?jump=nextslide" highlightClick="1"/>
          </p:cNvPr>
          <p:cNvSpPr/>
          <p:nvPr/>
        </p:nvSpPr>
        <p:spPr>
          <a:xfrm>
            <a:off x="8769461" y="6281900"/>
            <a:ext cx="251520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Veiksmo mygtukas: atgal arba ankstesnis 2">
            <a:hlinkClick r:id="" action="ppaction://hlinkshowjump?jump=previousslide" highlightClick="1"/>
          </p:cNvPr>
          <p:cNvSpPr/>
          <p:nvPr/>
        </p:nvSpPr>
        <p:spPr>
          <a:xfrm>
            <a:off x="8028384" y="6295143"/>
            <a:ext cx="288199" cy="45018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83568" y="1988840"/>
            <a:ext cx="7745505" cy="3877815"/>
          </a:xfrm>
        </p:spPr>
        <p:txBody>
          <a:bodyPr>
            <a:normAutofit/>
          </a:bodyPr>
          <a:lstStyle/>
          <a:p>
            <a:r>
              <a:rPr lang="lt-LT" sz="1800" dirty="0"/>
              <a:t>Jeigu antibiotikų vartojama nesant būtinybei, tik profilaktiškai, gali </a:t>
            </a:r>
            <a:r>
              <a:rPr lang="lt-LT" sz="1800" dirty="0" smtClean="0"/>
              <a:t>kilti </a:t>
            </a:r>
            <a:r>
              <a:rPr lang="lt-LT" sz="1800" dirty="0"/>
              <a:t>alergija – niežtėti, berti odą, ištikti anafilaksinis šokas. Egzema ar astma taip pat gali išsivystyti dėl antibiotikų </a:t>
            </a:r>
            <a:r>
              <a:rPr lang="lt-LT" sz="1800" dirty="0" smtClean="0"/>
              <a:t>vartojimo. Vartojant </a:t>
            </a:r>
            <a:r>
              <a:rPr lang="lt-LT" sz="1800" dirty="0"/>
              <a:t>daug paracetamolio, gali atsirasti ūžimas ausyse, svaigulys ir galvos skausmas, būti pažeistos kepenys. Ibuprofenas gali sukelti virškinamojo trakto dirginimą, kraujavimą, alergines reakcijas. Citramonas gali sukelti pykinimą arba vėmimą, dispepsiją </a:t>
            </a:r>
            <a:r>
              <a:rPr lang="lt-LT" sz="1800" dirty="0" smtClean="0"/>
              <a:t>ir </a:t>
            </a:r>
            <a:r>
              <a:rPr lang="lt-LT" sz="1800" dirty="0"/>
              <a:t>pilvo skausmus, sutrikdyti inkstų ir šlapimo takų bei kitų organų veiklą. Vaistai nuo skausmo gali sukelti folio rūgšties, vitaminų B1 ir C trūkumą.</a:t>
            </a:r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56263" cy="1054250"/>
          </a:xfrm>
        </p:spPr>
        <p:txBody>
          <a:bodyPr/>
          <a:lstStyle/>
          <a:p>
            <a:r>
              <a:rPr lang="lt-LT" dirty="0" smtClean="0"/>
              <a:t>Šalutinis poveikis</a:t>
            </a:r>
            <a:endParaRPr lang="lt-L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9120"/>
            <a:ext cx="3618503" cy="219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3" action="ppaction://hlinksldjump" highlightClick="1"/>
          </p:cNvPr>
          <p:cNvSpPr/>
          <p:nvPr/>
        </p:nvSpPr>
        <p:spPr>
          <a:xfrm>
            <a:off x="8281098" y="6447153"/>
            <a:ext cx="432048" cy="3208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732471" y="6459954"/>
            <a:ext cx="216024" cy="3208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atgal arba ankstesnis 5">
            <a:hlinkClick r:id="" action="ppaction://hlinkshowjump?jump=previousslide" highlightClick="1"/>
          </p:cNvPr>
          <p:cNvSpPr/>
          <p:nvPr/>
        </p:nvSpPr>
        <p:spPr>
          <a:xfrm>
            <a:off x="8028384" y="6447153"/>
            <a:ext cx="252714" cy="333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207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1800" dirty="0"/>
              <a:t>Nors ir neveikdamas tiesiogiai, per psichologinę būseną placebas gali pagerinti ligonio savijautą ar net ir iš tiesų padėti gydyti </a:t>
            </a:r>
            <a:r>
              <a:rPr lang="lt-LT" sz="1800" dirty="0" smtClean="0"/>
              <a:t>ligą. Toks </a:t>
            </a:r>
            <a:r>
              <a:rPr lang="lt-LT" sz="1800" dirty="0"/>
              <a:t>placebo efektas nėra būdingas tik placebui, jis yra bet kokio medicininio gydymo dalis. </a:t>
            </a:r>
            <a:r>
              <a:rPr lang="lt-LT" sz="1800" dirty="0" smtClean="0"/>
              <a:t>Paprastai </a:t>
            </a:r>
            <a:r>
              <a:rPr lang="lt-LT" sz="1800" dirty="0"/>
              <a:t>skiriant placebą ligoniui nepasakoma, jog vaistas tiesiogiai neveiksmingas, tačiau būsena gali pagerėti net jei ir tai pasakoma. </a:t>
            </a:r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Placebo efektas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76" y="3736336"/>
            <a:ext cx="3871536" cy="2919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3" action="ppaction://hlinksldjump" highlightClick="1"/>
          </p:cNvPr>
          <p:cNvSpPr/>
          <p:nvPr/>
        </p:nvSpPr>
        <p:spPr>
          <a:xfrm>
            <a:off x="8369732" y="6211950"/>
            <a:ext cx="467544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837276" y="6211950"/>
            <a:ext cx="306724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atgal arba ankstesnis 5">
            <a:hlinkClick r:id="" action="ppaction://hlinkshowjump?jump=previousslide" highlightClick="1"/>
          </p:cNvPr>
          <p:cNvSpPr/>
          <p:nvPr/>
        </p:nvSpPr>
        <p:spPr>
          <a:xfrm>
            <a:off x="8028384" y="6211950"/>
            <a:ext cx="341348" cy="4435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48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723005" y="2132856"/>
            <a:ext cx="7745505" cy="3877815"/>
          </a:xfrm>
        </p:spPr>
        <p:txBody>
          <a:bodyPr>
            <a:normAutofit/>
          </a:bodyPr>
          <a:lstStyle/>
          <a:p>
            <a:r>
              <a:rPr lang="lt-LT" sz="2000" dirty="0"/>
              <a:t>Valgyk tai, ko nemėgsti ir būsi </a:t>
            </a:r>
            <a:r>
              <a:rPr lang="lt-LT" sz="2000" dirty="0" smtClean="0"/>
              <a:t>sveikas –Hipokratas</a:t>
            </a:r>
          </a:p>
          <a:p>
            <a:r>
              <a:rPr lang="lt-LT" sz="2000" dirty="0"/>
              <a:t>Sveikata dar ne viskas, tačiau be sveikatos  viskas – niekas. </a:t>
            </a:r>
            <a:r>
              <a:rPr lang="lt-LT" sz="2000" dirty="0" smtClean="0"/>
              <a:t>–Sokratas</a:t>
            </a:r>
          </a:p>
          <a:p>
            <a:r>
              <a:rPr lang="fi-FI" sz="2000" dirty="0"/>
              <a:t>Kai kurie vaistai pavojingesni už pačias </a:t>
            </a:r>
            <a:r>
              <a:rPr lang="fi-FI" sz="2000" dirty="0" smtClean="0"/>
              <a:t>ligas</a:t>
            </a:r>
            <a:r>
              <a:rPr lang="lt-LT" sz="2000" dirty="0" smtClean="0"/>
              <a:t> –</a:t>
            </a:r>
            <a:r>
              <a:rPr lang="fi-FI" sz="2000" dirty="0" smtClean="0"/>
              <a:t>Seneka</a:t>
            </a:r>
            <a:endParaRPr lang="lt-LT" sz="2000" dirty="0" smtClean="0"/>
          </a:p>
          <a:p>
            <a:r>
              <a:rPr lang="lt-LT" sz="2000" dirty="0"/>
              <a:t>Sveikata tokia pat užkrečiama kaip ir </a:t>
            </a:r>
            <a:r>
              <a:rPr lang="lt-LT" sz="2000" dirty="0" smtClean="0"/>
              <a:t>liga - R</a:t>
            </a:r>
            <a:r>
              <a:rPr lang="lt-LT" sz="2000" dirty="0"/>
              <a:t>. </a:t>
            </a:r>
            <a:r>
              <a:rPr lang="lt-LT" sz="2000" dirty="0" smtClean="0"/>
              <a:t>Rolanas</a:t>
            </a:r>
          </a:p>
          <a:p>
            <a:pPr marL="0" indent="0">
              <a:buNone/>
            </a:pPr>
            <a:r>
              <a:rPr lang="lt-LT" sz="1800" dirty="0" smtClean="0"/>
              <a:t>    </a:t>
            </a:r>
            <a:endParaRPr lang="lt-LT" sz="1800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Mintys apie sveikatą</a:t>
            </a:r>
            <a:endParaRPr lang="lt-L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39" y="3878293"/>
            <a:ext cx="4501174" cy="3004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3" action="ppaction://hlinksldjump" highlightClick="1"/>
          </p:cNvPr>
          <p:cNvSpPr/>
          <p:nvPr/>
        </p:nvSpPr>
        <p:spPr>
          <a:xfrm>
            <a:off x="8285245" y="6289848"/>
            <a:ext cx="404823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690068" y="6289848"/>
            <a:ext cx="346428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atgal arba ankstesnis 5">
            <a:hlinkClick r:id="" action="ppaction://hlinkshowjump?jump=previousslide" highlightClick="1"/>
          </p:cNvPr>
          <p:cNvSpPr/>
          <p:nvPr/>
        </p:nvSpPr>
        <p:spPr>
          <a:xfrm>
            <a:off x="7956376" y="6289848"/>
            <a:ext cx="328869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262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971600" y="2492896"/>
            <a:ext cx="6400800" cy="3474720"/>
          </a:xfrm>
        </p:spPr>
        <p:txBody>
          <a:bodyPr>
            <a:normAutofit fontScale="85000" lnSpcReduction="20000"/>
          </a:bodyPr>
          <a:lstStyle/>
          <a:p>
            <a:r>
              <a:rPr lang="lt-LT" dirty="0" smtClean="0">
                <a:hlinkClick r:id="rId2" action="ppaction://hlinksldjump"/>
              </a:rPr>
              <a:t>Kas yra vaistai? </a:t>
            </a:r>
            <a:endParaRPr lang="lt-LT" dirty="0" smtClean="0"/>
          </a:p>
          <a:p>
            <a:r>
              <a:rPr lang="lt-LT" dirty="0" smtClean="0">
                <a:hlinkClick r:id="rId3" action="ppaction://hlinksldjump"/>
              </a:rPr>
              <a:t>Istorija</a:t>
            </a:r>
            <a:endParaRPr lang="lt-LT" dirty="0" smtClean="0"/>
          </a:p>
          <a:p>
            <a:r>
              <a:rPr lang="lt-LT" dirty="0" smtClean="0">
                <a:hlinkClick r:id="rId4" action="ppaction://hlinksldjump"/>
              </a:rPr>
              <a:t>Vaistų gamyba Lietuvoje</a:t>
            </a:r>
            <a:endParaRPr lang="lt-LT" dirty="0" smtClean="0"/>
          </a:p>
          <a:p>
            <a:r>
              <a:rPr lang="lt-LT" dirty="0" smtClean="0">
                <a:hlinkClick r:id="rId5" action="ppaction://hlinksldjump"/>
              </a:rPr>
              <a:t>Vaistų gamintojai</a:t>
            </a:r>
            <a:endParaRPr lang="lt-LT" dirty="0" smtClean="0"/>
          </a:p>
          <a:p>
            <a:r>
              <a:rPr lang="lt-LT" dirty="0" smtClean="0">
                <a:hlinkClick r:id="rId6" action="ppaction://hlinksldjump"/>
              </a:rPr>
              <a:t>Sintetinai vaistai</a:t>
            </a:r>
            <a:endParaRPr lang="lt-LT" dirty="0" smtClean="0"/>
          </a:p>
          <a:p>
            <a:r>
              <a:rPr lang="lt-LT" dirty="0" smtClean="0">
                <a:hlinkClick r:id="rId7" action="ppaction://hlinksldjump"/>
              </a:rPr>
              <a:t>Natūralūs vaistai</a:t>
            </a:r>
            <a:endParaRPr lang="lt-LT" dirty="0" smtClean="0"/>
          </a:p>
          <a:p>
            <a:r>
              <a:rPr lang="lt-LT" dirty="0" smtClean="0">
                <a:hlinkClick r:id="rId8" action="ppaction://hlinksldjump"/>
              </a:rPr>
              <a:t>Galvos skausmas</a:t>
            </a:r>
            <a:endParaRPr lang="lt-LT" dirty="0" smtClean="0"/>
          </a:p>
          <a:p>
            <a:r>
              <a:rPr lang="lt-LT" dirty="0" smtClean="0">
                <a:hlinkClick r:id="rId9" action="ppaction://hlinksldjump"/>
              </a:rPr>
              <a:t>Nemiga</a:t>
            </a:r>
            <a:endParaRPr lang="lt-LT" dirty="0" smtClean="0"/>
          </a:p>
          <a:p>
            <a:r>
              <a:rPr lang="lt-LT" dirty="0" smtClean="0">
                <a:hlinkClick r:id="rId10" action="ppaction://hlinksldjump"/>
              </a:rPr>
              <a:t>Sąnarių skausmas</a:t>
            </a:r>
            <a:endParaRPr lang="lt-LT" dirty="0" smtClean="0"/>
          </a:p>
          <a:p>
            <a:r>
              <a:rPr lang="lt-LT" dirty="0" smtClean="0">
                <a:hlinkClick r:id="rId11" action="ppaction://hlinksldjump"/>
              </a:rPr>
              <a:t>Peršalimas</a:t>
            </a:r>
            <a:endParaRPr lang="lt-LT" dirty="0" smtClean="0"/>
          </a:p>
          <a:p>
            <a:r>
              <a:rPr lang="lt-LT" dirty="0" smtClean="0">
                <a:hlinkClick r:id="rId12" action="ppaction://hlinksldjump"/>
              </a:rPr>
              <a:t>Žaizdos</a:t>
            </a:r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6512511" cy="1143000"/>
          </a:xfrm>
        </p:spPr>
        <p:txBody>
          <a:bodyPr/>
          <a:lstStyle/>
          <a:p>
            <a:r>
              <a:rPr lang="lt-LT" dirty="0" smtClean="0"/>
              <a:t>Turinys</a:t>
            </a:r>
            <a:endParaRPr lang="lt-LT" dirty="0"/>
          </a:p>
        </p:txBody>
      </p:sp>
      <p:sp>
        <p:nvSpPr>
          <p:cNvPr id="4" name="Veiksmo mygtukas: atgal arba ankstesnis 3">
            <a:hlinkClick r:id="" action="ppaction://hlinkshowjump?jump=previousslide" highlightClick="1"/>
          </p:cNvPr>
          <p:cNvSpPr/>
          <p:nvPr/>
        </p:nvSpPr>
        <p:spPr>
          <a:xfrm>
            <a:off x="7812360" y="6381328"/>
            <a:ext cx="432048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244408" y="6381328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7199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</a:t>
            </a:r>
            <a:r>
              <a:rPr lang="lt-LT" dirty="0" smtClean="0">
                <a:hlinkClick r:id="rId2"/>
              </a:rPr>
              <a:t>sveikata.tv3.lt/</a:t>
            </a:r>
            <a:r>
              <a:rPr lang="lt-LT" dirty="0" err="1" smtClean="0">
                <a:hlinkClick r:id="rId2"/>
              </a:rPr>
              <a:t>subkategorija</a:t>
            </a:r>
            <a:r>
              <a:rPr lang="lt-LT" dirty="0" smtClean="0">
                <a:hlinkClick r:id="rId2"/>
              </a:rPr>
              <a:t>/</a:t>
            </a:r>
            <a:r>
              <a:rPr lang="lt-LT" dirty="0" err="1" smtClean="0">
                <a:hlinkClick r:id="rId2"/>
              </a:rPr>
              <a:t>naturali-medicina</a:t>
            </a:r>
            <a:r>
              <a:rPr lang="lt-LT" dirty="0" smtClean="0">
                <a:hlinkClick r:id="rId2"/>
              </a:rPr>
              <a:t>/</a:t>
            </a:r>
            <a:r>
              <a:rPr lang="lt-LT" dirty="0" err="1" smtClean="0">
                <a:hlinkClick r:id="rId2"/>
              </a:rPr>
              <a:t>vaistazoles-ir-naturalus</a:t>
            </a:r>
            <a:r>
              <a:rPr lang="lt-LT" dirty="0" smtClean="0">
                <a:hlinkClick r:id="rId2"/>
              </a:rPr>
              <a:t>-vaistai</a:t>
            </a:r>
            <a:endParaRPr lang="lt-LT" dirty="0" smtClean="0"/>
          </a:p>
          <a:p>
            <a:r>
              <a:rPr lang="lt-LT" dirty="0">
                <a:hlinkClick r:id="rId3"/>
              </a:rPr>
              <a:t>http://</a:t>
            </a:r>
            <a:r>
              <a:rPr lang="lt-LT" dirty="0" smtClean="0">
                <a:hlinkClick r:id="rId3"/>
              </a:rPr>
              <a:t>www.vaistai.lt</a:t>
            </a:r>
            <a:endParaRPr lang="lt-LT" dirty="0" smtClean="0"/>
          </a:p>
          <a:p>
            <a:r>
              <a:rPr lang="lt-LT" dirty="0">
                <a:hlinkClick r:id="rId4"/>
              </a:rPr>
              <a:t>http://sveikas.lt</a:t>
            </a:r>
            <a:r>
              <a:rPr lang="lt-LT" dirty="0" smtClean="0">
                <a:hlinkClick r:id="rId4"/>
              </a:rPr>
              <a:t>/</a:t>
            </a:r>
            <a:endParaRPr lang="lt-LT" dirty="0" smtClean="0"/>
          </a:p>
          <a:p>
            <a:r>
              <a:rPr lang="lt-LT" dirty="0">
                <a:hlinkClick r:id="rId5"/>
              </a:rPr>
              <a:t>http://priekavos.lt/vaistu-poveikis-organizmui</a:t>
            </a:r>
            <a:r>
              <a:rPr lang="lt-LT" dirty="0" smtClean="0">
                <a:hlinkClick r:id="rId5"/>
              </a:rPr>
              <a:t>/</a:t>
            </a:r>
            <a:endParaRPr lang="lt-LT" dirty="0" smtClean="0"/>
          </a:p>
          <a:p>
            <a:r>
              <a:rPr lang="lt-LT" dirty="0">
                <a:hlinkClick r:id="rId6"/>
              </a:rPr>
              <a:t>https://ruvi.lt/2011/01/21/mintys-apie-sveikata</a:t>
            </a:r>
            <a:r>
              <a:rPr lang="lt-LT" dirty="0" smtClean="0">
                <a:hlinkClick r:id="rId6"/>
              </a:rPr>
              <a:t>/</a:t>
            </a:r>
            <a:endParaRPr lang="lt-LT" dirty="0" smtClean="0"/>
          </a:p>
          <a:p>
            <a:r>
              <a:rPr lang="lt-LT" dirty="0"/>
              <a:t>http://nesergu.lt/</a:t>
            </a:r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Šaltiniai </a:t>
            </a:r>
            <a:endParaRPr lang="lt-LT" dirty="0"/>
          </a:p>
        </p:txBody>
      </p:sp>
      <p:sp>
        <p:nvSpPr>
          <p:cNvPr id="4" name="Veiksmo mygtukas: namai 3">
            <a:hlinkClick r:id="rId7" action="ppaction://hlinksldjump" highlightClick="1"/>
          </p:cNvPr>
          <p:cNvSpPr/>
          <p:nvPr/>
        </p:nvSpPr>
        <p:spPr>
          <a:xfrm>
            <a:off x="7995980" y="6237312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500036" y="6226224"/>
            <a:ext cx="360040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7668344" y="6237312"/>
            <a:ext cx="327636" cy="49296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44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9525"/>
            <a:ext cx="9148222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46" y="4005063"/>
            <a:ext cx="4076303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4" action="ppaction://hlinksldjump" highlightClick="1"/>
          </p:cNvPr>
          <p:cNvSpPr/>
          <p:nvPr/>
        </p:nvSpPr>
        <p:spPr>
          <a:xfrm>
            <a:off x="8297866" y="620130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Veiksmo mygtukas: atgal arba ankstesnis 1">
            <a:hlinkClick r:id="" action="ppaction://hlinkshowjump?jump=previousslide" highlightClick="1"/>
          </p:cNvPr>
          <p:cNvSpPr/>
          <p:nvPr/>
        </p:nvSpPr>
        <p:spPr>
          <a:xfrm>
            <a:off x="8028384" y="6201308"/>
            <a:ext cx="269482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31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4294967295"/>
          </p:nvPr>
        </p:nvSpPr>
        <p:spPr>
          <a:xfrm>
            <a:off x="899592" y="404664"/>
            <a:ext cx="7747000" cy="3878263"/>
          </a:xfrm>
        </p:spPr>
        <p:txBody>
          <a:bodyPr/>
          <a:lstStyle/>
          <a:p>
            <a:r>
              <a:rPr lang="lt-LT" dirty="0">
                <a:hlinkClick r:id="rId2" action="ppaction://hlinksldjump"/>
              </a:rPr>
              <a:t>Vaistų poveikis </a:t>
            </a:r>
            <a:r>
              <a:rPr lang="lt-LT" dirty="0" smtClean="0">
                <a:hlinkClick r:id="rId2" action="ppaction://hlinksldjump"/>
              </a:rPr>
              <a:t>organizmui</a:t>
            </a:r>
            <a:endParaRPr lang="lt-LT" dirty="0" smtClean="0"/>
          </a:p>
          <a:p>
            <a:r>
              <a:rPr lang="lt-LT" dirty="0" smtClean="0">
                <a:hlinkClick r:id="rId3" action="ppaction://hlinksldjump"/>
              </a:rPr>
              <a:t>Neteisingas vaistų vartojimas</a:t>
            </a:r>
            <a:endParaRPr lang="lt-LT" dirty="0" smtClean="0"/>
          </a:p>
          <a:p>
            <a:r>
              <a:rPr lang="lt-LT" dirty="0">
                <a:hlinkClick r:id="rId4" action="ppaction://hlinksldjump"/>
              </a:rPr>
              <a:t>Šalutinis </a:t>
            </a:r>
            <a:r>
              <a:rPr lang="lt-LT" dirty="0" smtClean="0">
                <a:hlinkClick r:id="rId4" action="ppaction://hlinksldjump"/>
              </a:rPr>
              <a:t>poveikis</a:t>
            </a:r>
            <a:endParaRPr lang="lt-LT" dirty="0" smtClean="0"/>
          </a:p>
          <a:p>
            <a:r>
              <a:rPr lang="lt-LT" dirty="0" smtClean="0">
                <a:hlinkClick r:id="rId5" action="ppaction://hlinksldjump"/>
              </a:rPr>
              <a:t>Placebo efektas</a:t>
            </a:r>
            <a:endParaRPr lang="lt-LT" dirty="0" smtClean="0"/>
          </a:p>
          <a:p>
            <a:r>
              <a:rPr lang="lt-LT" dirty="0" smtClean="0">
                <a:hlinkClick r:id="rId6" action="ppaction://hlinksldjump"/>
              </a:rPr>
              <a:t>Mintys apie sveikatą</a:t>
            </a:r>
            <a:endParaRPr lang="lt-LT" dirty="0" smtClean="0"/>
          </a:p>
          <a:p>
            <a:r>
              <a:rPr lang="lt-LT" dirty="0" smtClean="0">
                <a:hlinkClick r:id="rId7" action="ppaction://hlinksldjump"/>
              </a:rPr>
              <a:t>Šaltiniai</a:t>
            </a:r>
            <a:endParaRPr lang="lt-LT" dirty="0" smtClean="0"/>
          </a:p>
          <a:p>
            <a:pPr marL="0" indent="0">
              <a:buNone/>
            </a:pPr>
            <a:endParaRPr lang="lt-LT" dirty="0"/>
          </a:p>
        </p:txBody>
      </p:sp>
      <p:sp>
        <p:nvSpPr>
          <p:cNvPr id="3" name="Veiksmo mygtukas: atgal arba ankstesnis 2">
            <a:hlinkClick r:id="" action="ppaction://hlinkshowjump?jump=previousslide" highlightClick="1"/>
          </p:cNvPr>
          <p:cNvSpPr/>
          <p:nvPr/>
        </p:nvSpPr>
        <p:spPr>
          <a:xfrm>
            <a:off x="7740352" y="6309320"/>
            <a:ext cx="432048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Veiksmo mygtukas: pirmyn arba paskesnis 3">
            <a:hlinkClick r:id="" action="ppaction://hlinkshowjump?jump=nextslide" highlightClick="1"/>
          </p:cNvPr>
          <p:cNvSpPr/>
          <p:nvPr/>
        </p:nvSpPr>
        <p:spPr>
          <a:xfrm>
            <a:off x="8172400" y="6309320"/>
            <a:ext cx="360040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3336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mtClean="0"/>
              <a:t>Vaistai-specialiai </a:t>
            </a:r>
            <a:r>
              <a:rPr lang="lt-LT" dirty="0" smtClean="0"/>
              <a:t>pagamintos ir vartoti tinkamos vaistinės medžiagos, kurios padeda išvengti ligų ir gydyti nuo jų.</a:t>
            </a:r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Kas yra vaistai? </a:t>
            </a:r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852" y="3108742"/>
            <a:ext cx="529589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iksmo mygtukas: namai 4">
            <a:hlinkClick r:id="rId3" action="ppaction://hlinksldjump" highlightClick="1"/>
          </p:cNvPr>
          <p:cNvSpPr/>
          <p:nvPr/>
        </p:nvSpPr>
        <p:spPr>
          <a:xfrm>
            <a:off x="8582299" y="6254593"/>
            <a:ext cx="360040" cy="39982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50" y="6237312"/>
            <a:ext cx="2809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942339" y="6237312"/>
            <a:ext cx="216024" cy="43438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02498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995936" y="2132856"/>
            <a:ext cx="4880864" cy="2692821"/>
          </a:xfrm>
        </p:spPr>
        <p:txBody>
          <a:bodyPr>
            <a:normAutofit lnSpcReduction="10000"/>
          </a:bodyPr>
          <a:lstStyle/>
          <a:p>
            <a:r>
              <a:rPr lang="lt-LT" sz="2000" dirty="0"/>
              <a:t>Vaistų vartojimo istorija tokia sena, kaip ir žmonijos civilizacija. Šiuolaikinių vaistų mokslo lopšiu laikomas Egiptas ir Kinija.   </a:t>
            </a:r>
            <a:r>
              <a:rPr lang="lt-LT" sz="2000" dirty="0" smtClean="0"/>
              <a:t>Užveistuose soduose buvo auginami vaistiniai augalai, o iš jų išgaunamos tinktūros, ekstraktai, tepalai. Vėliau</a:t>
            </a:r>
            <a:r>
              <a:rPr lang="lt-LT" sz="2000" dirty="0"/>
              <a:t>, žmogus </a:t>
            </a:r>
            <a:r>
              <a:rPr lang="lt-LT" sz="2000" dirty="0" smtClean="0"/>
              <a:t>atkreipė dėmesį </a:t>
            </a:r>
            <a:r>
              <a:rPr lang="lt-LT" sz="2000" dirty="0"/>
              <a:t>į gyvūnus, turinčius ypatingų savybių. </a:t>
            </a:r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Istorija </a:t>
            </a: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590413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4" action="ppaction://hlinksldjump" highlightClick="1"/>
          </p:cNvPr>
          <p:cNvSpPr/>
          <p:nvPr/>
        </p:nvSpPr>
        <p:spPr>
          <a:xfrm>
            <a:off x="8244408" y="6295319"/>
            <a:ext cx="504056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748464" y="6295319"/>
            <a:ext cx="395536" cy="4460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atgal arba ankstesnis 6">
            <a:hlinkClick r:id="" action="ppaction://hlinkshowjump?jump=previousslide" highlightClick="1"/>
          </p:cNvPr>
          <p:cNvSpPr/>
          <p:nvPr/>
        </p:nvSpPr>
        <p:spPr>
          <a:xfrm>
            <a:off x="7884368" y="6295319"/>
            <a:ext cx="360040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03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932040" y="2060848"/>
            <a:ext cx="4361129" cy="3877815"/>
          </a:xfrm>
        </p:spPr>
        <p:txBody>
          <a:bodyPr>
            <a:normAutofit/>
          </a:bodyPr>
          <a:lstStyle/>
          <a:p>
            <a:r>
              <a:rPr lang="lt-LT" dirty="0"/>
              <a:t> </a:t>
            </a:r>
            <a:r>
              <a:rPr lang="lt-LT" sz="2000" dirty="0"/>
              <a:t>Lietuvoje žmonių naudotų vaistų receptus užrašinėti pradėta tik XIXa. pabaigoje. Kalbant apie vaistų gamybą, į tepalų sudėtį įeidavo ne tik keliasdešimties pavadinimų žolelių, uogų, šaknelių, bet ir netikėčiausi komponentai: voratinkliai, sliekai, katino, šuns taukai ir kt. </a:t>
            </a:r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56263" cy="1054250"/>
          </a:xfrm>
        </p:spPr>
        <p:txBody>
          <a:bodyPr/>
          <a:lstStyle/>
          <a:p>
            <a:r>
              <a:rPr lang="lt-LT" dirty="0" smtClean="0"/>
              <a:t>Vaistų gamyba Lietuvoje</a:t>
            </a:r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8383"/>
            <a:ext cx="4578587" cy="465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3" action="ppaction://hlinksldjump" highlightClick="1"/>
          </p:cNvPr>
          <p:cNvSpPr/>
          <p:nvPr/>
        </p:nvSpPr>
        <p:spPr>
          <a:xfrm>
            <a:off x="8232015" y="6236032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atgal arba ankstesnis 4">
            <a:hlinkClick r:id="" action="ppaction://hlinkshowjump?jump=previousslide" highlightClick="1"/>
          </p:cNvPr>
          <p:cNvSpPr/>
          <p:nvPr/>
        </p:nvSpPr>
        <p:spPr>
          <a:xfrm>
            <a:off x="7956376" y="6236032"/>
            <a:ext cx="275639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736071" y="6257799"/>
            <a:ext cx="300425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927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827584" y="1955451"/>
            <a:ext cx="7992888" cy="1008112"/>
          </a:xfrm>
        </p:spPr>
        <p:txBody>
          <a:bodyPr>
            <a:normAutofit fontScale="85000" lnSpcReduction="10000"/>
          </a:bodyPr>
          <a:lstStyle/>
          <a:p>
            <a:r>
              <a:rPr lang="lt-LT" dirty="0" smtClean="0"/>
              <a:t>Šiuo metu Lietuvoje veikia daugybė įmonių gaminančių vaistus. Vienos iš jų panaudoja pačias naujausias ir inovatyviausias technologijas, o kitos panaudoja gamtos turtus ir gėrybes. </a:t>
            </a:r>
            <a:endParaRPr lang="lt-LT" dirty="0"/>
          </a:p>
        </p:txBody>
      </p:sp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054250"/>
          </a:xfrm>
        </p:spPr>
        <p:txBody>
          <a:bodyPr/>
          <a:lstStyle/>
          <a:p>
            <a:r>
              <a:rPr lang="lt-LT" dirty="0" smtClean="0"/>
              <a:t>Vaistų gamintojai </a:t>
            </a:r>
            <a:endParaRPr lang="lt-L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5223"/>
            <a:ext cx="7776864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Veiksmo mygtukas: namai 3">
            <a:hlinkClick r:id="rId3" action="ppaction://hlinksldjump" highlightClick="1"/>
          </p:cNvPr>
          <p:cNvSpPr/>
          <p:nvPr/>
        </p:nvSpPr>
        <p:spPr>
          <a:xfrm>
            <a:off x="8352420" y="6309173"/>
            <a:ext cx="432048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atgal arba ankstesnis 4">
            <a:hlinkClick r:id="" action="ppaction://hlinkshowjump?jump=previousslide" highlightClick="1"/>
          </p:cNvPr>
          <p:cNvSpPr/>
          <p:nvPr/>
        </p:nvSpPr>
        <p:spPr>
          <a:xfrm>
            <a:off x="8154398" y="6309320"/>
            <a:ext cx="198022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" action="ppaction://hlinkshowjump?jump=nextslide" highlightClick="1"/>
          </p:cNvPr>
          <p:cNvSpPr/>
          <p:nvPr/>
        </p:nvSpPr>
        <p:spPr>
          <a:xfrm>
            <a:off x="8784468" y="6309320"/>
            <a:ext cx="252028" cy="4319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64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67544" y="2060848"/>
            <a:ext cx="2556017" cy="2376265"/>
          </a:xfrm>
        </p:spPr>
        <p:txBody>
          <a:bodyPr>
            <a:normAutofit/>
          </a:bodyPr>
          <a:lstStyle/>
          <a:p>
            <a:r>
              <a:rPr lang="lt-LT" dirty="0" smtClean="0"/>
              <a:t> Sanitas</a:t>
            </a:r>
          </a:p>
          <a:p>
            <a:r>
              <a:rPr lang="lt-LT" dirty="0" smtClean="0"/>
              <a:t> Liuks</a:t>
            </a:r>
          </a:p>
          <a:p>
            <a:r>
              <a:rPr lang="lt-LT" dirty="0" smtClean="0"/>
              <a:t> Sicor Biotech</a:t>
            </a:r>
          </a:p>
          <a:p>
            <a:r>
              <a:rPr lang="lt-LT" dirty="0" smtClean="0"/>
              <a:t> Aconitum</a:t>
            </a:r>
          </a:p>
          <a:p>
            <a:endParaRPr lang="lt-LT" dirty="0" smtClean="0">
              <a:latin typeface="Arial Rounded MT Bold" pitchFamily="34" charset="0"/>
            </a:endParaRPr>
          </a:p>
          <a:p>
            <a:pPr marL="0" indent="0">
              <a:buNone/>
            </a:pPr>
            <a:endParaRPr lang="lt-LT" dirty="0" smtClean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Sintetinai vaistai </a:t>
            </a: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65" y="2132856"/>
            <a:ext cx="2432831" cy="2432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23" y="2324957"/>
            <a:ext cx="2772589" cy="1849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" y="4783685"/>
            <a:ext cx="7651517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Veiksmo mygtukas: namai 3">
            <a:hlinkClick r:id="rId5" action="ppaction://hlinksldjump" highlightClick="1"/>
          </p:cNvPr>
          <p:cNvSpPr/>
          <p:nvPr/>
        </p:nvSpPr>
        <p:spPr>
          <a:xfrm>
            <a:off x="8308807" y="6165304"/>
            <a:ext cx="4322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755723" y="6165304"/>
            <a:ext cx="3235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atgal arba ankstesnis 5">
            <a:hlinkClick r:id="" action="ppaction://hlinkshowjump?jump=previousslide" highlightClick="1"/>
          </p:cNvPr>
          <p:cNvSpPr/>
          <p:nvPr/>
        </p:nvSpPr>
        <p:spPr>
          <a:xfrm>
            <a:off x="7956376" y="6151837"/>
            <a:ext cx="352431" cy="51752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28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72974" y="2060848"/>
            <a:ext cx="7745505" cy="3877815"/>
          </a:xfrm>
        </p:spPr>
        <p:txBody>
          <a:bodyPr>
            <a:normAutofit/>
          </a:bodyPr>
          <a:lstStyle/>
          <a:p>
            <a:r>
              <a:rPr lang="lt-LT" sz="1600" dirty="0" smtClean="0"/>
              <a:t>Korio </a:t>
            </a:r>
            <a:r>
              <a:rPr lang="lt-LT" sz="1600" dirty="0"/>
              <a:t>laboratorija</a:t>
            </a:r>
          </a:p>
          <a:p>
            <a:r>
              <a:rPr lang="lt-LT" sz="1600" dirty="0" smtClean="0"/>
              <a:t>Medicata Filia</a:t>
            </a:r>
          </a:p>
          <a:p>
            <a:r>
              <a:rPr lang="lt-LT" sz="1600" dirty="0" smtClean="0"/>
              <a:t> </a:t>
            </a:r>
            <a:r>
              <a:rPr lang="lt-LT" sz="1600" dirty="0"/>
              <a:t>Švenčionių </a:t>
            </a:r>
            <a:r>
              <a:rPr lang="lt-LT" sz="1600" dirty="0" smtClean="0"/>
              <a:t>vaistažolės</a:t>
            </a:r>
          </a:p>
          <a:p>
            <a:r>
              <a:rPr lang="lt-LT" sz="1600" dirty="0" smtClean="0"/>
              <a:t>Acorus Calamus</a:t>
            </a:r>
          </a:p>
          <a:p>
            <a:r>
              <a:rPr lang="lt-LT" sz="1600" dirty="0" smtClean="0"/>
              <a:t>Valentis</a:t>
            </a:r>
          </a:p>
          <a:p>
            <a:r>
              <a:rPr lang="lt-LT" sz="1600" dirty="0"/>
              <a:t>A.Karvelio </a:t>
            </a:r>
            <a:r>
              <a:rPr lang="lt-LT" sz="1600" dirty="0" smtClean="0"/>
              <a:t>terapijos-fitoterapijos įmonė</a:t>
            </a:r>
          </a:p>
          <a:p>
            <a:r>
              <a:rPr lang="lt-LT" sz="1600" dirty="0"/>
              <a:t>Balvočiūtės J. ūkis</a:t>
            </a:r>
          </a:p>
          <a:p>
            <a:r>
              <a:rPr lang="lt-LT" sz="1600" dirty="0"/>
              <a:t> Herba Humana</a:t>
            </a:r>
          </a:p>
          <a:p>
            <a:endParaRPr lang="lt-LT" dirty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Natūralūs vaistai</a:t>
            </a:r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66" y="1612788"/>
            <a:ext cx="4514345" cy="1551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99" y="3284984"/>
            <a:ext cx="1370215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81" y="3284984"/>
            <a:ext cx="151216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99" y="3830645"/>
            <a:ext cx="1435026" cy="1435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48158"/>
            <a:ext cx="200025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25" y="4986551"/>
            <a:ext cx="3635994" cy="1257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09" y="5548283"/>
            <a:ext cx="1886406" cy="100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Veiksmo mygtukas: namai 3">
            <a:hlinkClick r:id="rId9" action="ppaction://hlinksldjump" highlightClick="1"/>
          </p:cNvPr>
          <p:cNvSpPr/>
          <p:nvPr/>
        </p:nvSpPr>
        <p:spPr>
          <a:xfrm>
            <a:off x="8282968" y="6306402"/>
            <a:ext cx="448351" cy="4973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8690908" y="6306402"/>
            <a:ext cx="323528" cy="49734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atgal arba ankstesnis 5">
            <a:hlinkClick r:id="" action="ppaction://hlinkshowjump?jump=previousslide" highlightClick="1"/>
          </p:cNvPr>
          <p:cNvSpPr/>
          <p:nvPr/>
        </p:nvSpPr>
        <p:spPr>
          <a:xfrm>
            <a:off x="7863806" y="6306402"/>
            <a:ext cx="419162" cy="49734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96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tas viršelis">
  <a:themeElements>
    <a:clrScheme name="Pasirinktinis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A9EA25"/>
      </a:accent1>
      <a:accent2>
        <a:srgbClr val="CBFF31"/>
      </a:accent2>
      <a:accent3>
        <a:srgbClr val="A9EA25"/>
      </a:accent3>
      <a:accent4>
        <a:srgbClr val="CBF27C"/>
      </a:accent4>
      <a:accent5>
        <a:srgbClr val="4A6300"/>
      </a:accent5>
      <a:accent6>
        <a:srgbClr val="484A32"/>
      </a:accent6>
      <a:hlink>
        <a:srgbClr val="CBFF31"/>
      </a:hlink>
      <a:folHlink>
        <a:srgbClr val="6F9400"/>
      </a:folHlink>
    </a:clrScheme>
    <a:fontScheme name="Kietas viršeli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tas viršeli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507</TotalTime>
  <Words>638</Words>
  <Application>Microsoft Office PowerPoint</Application>
  <PresentationFormat>Demonstracija ekrane (4:3)</PresentationFormat>
  <Paragraphs>123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2" baseType="lpstr">
      <vt:lpstr>Kietas viršelis</vt:lpstr>
      <vt:lpstr>Vaistai </vt:lpstr>
      <vt:lpstr>Turinys</vt:lpstr>
      <vt:lpstr>PowerPoint pristatymas</vt:lpstr>
      <vt:lpstr>Kas yra vaistai? </vt:lpstr>
      <vt:lpstr>Istorija </vt:lpstr>
      <vt:lpstr>Vaistų gamyba Lietuvoje</vt:lpstr>
      <vt:lpstr>Vaistų gamintojai </vt:lpstr>
      <vt:lpstr>Sintetinai vaistai </vt:lpstr>
      <vt:lpstr>Natūralūs vaistai</vt:lpstr>
      <vt:lpstr>Galvos skausmas </vt:lpstr>
      <vt:lpstr>Nemiga </vt:lpstr>
      <vt:lpstr>Sąnarių skausmas</vt:lpstr>
      <vt:lpstr>Peršalimas </vt:lpstr>
      <vt:lpstr>Žaizdos</vt:lpstr>
      <vt:lpstr>Vaistų poveikis organizmui </vt:lpstr>
      <vt:lpstr>Neteisingas vaistų vartojimas</vt:lpstr>
      <vt:lpstr>Šalutinis poveikis</vt:lpstr>
      <vt:lpstr>Placebo efektas</vt:lpstr>
      <vt:lpstr>Mintys apie sveikatą</vt:lpstr>
      <vt:lpstr>Šaltiniai 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Vartotojas</dc:creator>
  <cp:lastModifiedBy>Vartotojas</cp:lastModifiedBy>
  <cp:revision>51</cp:revision>
  <dcterms:created xsi:type="dcterms:W3CDTF">2017-04-12T18:24:15Z</dcterms:created>
  <dcterms:modified xsi:type="dcterms:W3CDTF">2017-05-13T13:02:56Z</dcterms:modified>
</cp:coreProperties>
</file>